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500F-EDD3-473F-A55B-616F4D021DB2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3C8C-4F10-4203-AFDB-62AFA8A77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7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C3ED-15B1-45BA-A6F6-BA6E9497FE5A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FB4EFE-6483-477D-A9E5-2EC184653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9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9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5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85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78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8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wmf"/><Relationship Id="rId5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wmf"/><Relationship Id="rId5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4877" y="2617573"/>
            <a:ext cx="10259198" cy="1007075"/>
          </a:xfrm>
        </p:spPr>
        <p:txBody>
          <a:bodyPr>
            <a:noAutofit/>
          </a:bodyPr>
          <a:lstStyle/>
          <a:p>
            <a:r>
              <a:rPr lang="ru-RU" b="0" dirty="0"/>
              <a:t>Линейка «1С-Рейтинг: Финансы и Бюджетирование»</a:t>
            </a:r>
            <a:r>
              <a:rPr lang="en-US" b="0" dirty="0"/>
              <a:t/>
            </a:r>
            <a:br>
              <a:rPr lang="en-US" b="0" dirty="0"/>
            </a:br>
            <a:r>
              <a:rPr lang="ru-RU" dirty="0"/>
              <a:t>Согласование и утверждение документов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34877" y="3817212"/>
            <a:ext cx="7730127" cy="381000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/>
              <a:t>обеспечение контроля корректности документов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33308" y="5817736"/>
            <a:ext cx="555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продукты:</a:t>
            </a:r>
          </a:p>
          <a:p>
            <a:r>
              <a:rPr lang="ru-RU" sz="1400" dirty="0"/>
              <a:t>1С-Рейтинг: Комплексное управление финансами и бюджетирование;</a:t>
            </a:r>
          </a:p>
          <a:p>
            <a:r>
              <a:rPr lang="ru-RU" sz="1400" dirty="0"/>
              <a:t>1С-Рейтинг: Бюджетирование предприятия;</a:t>
            </a:r>
          </a:p>
          <a:p>
            <a:r>
              <a:rPr lang="ru-RU" sz="1400" dirty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5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Карточка этапа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62" y="1113316"/>
            <a:ext cx="7033870" cy="369602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338364" y="2132856"/>
            <a:ext cx="3024336" cy="2232248"/>
          </a:xfrm>
          <a:prstGeom prst="wedgeRoundRectCallout">
            <a:avLst>
              <a:gd name="adj1" fmla="val -78582"/>
              <a:gd name="adj2" fmla="val -2409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Для каждого этапа можно настроить </a:t>
            </a:r>
            <a:r>
              <a:rPr lang="ru-RU" b="1" dirty="0"/>
              <a:t>контрольный срок исполнения</a:t>
            </a:r>
            <a:r>
              <a:rPr lang="ru-RU" dirty="0"/>
              <a:t>. Можно будет получать отчеты по исполнительской дисциплине согласующих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21395" y="4896008"/>
            <a:ext cx="3168352" cy="1270362"/>
          </a:xfrm>
          <a:prstGeom prst="wedgeRoundRectCallout">
            <a:avLst>
              <a:gd name="adj1" fmla="val 12140"/>
              <a:gd name="adj2" fmla="val -11455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Также можно настроить </a:t>
            </a:r>
            <a:r>
              <a:rPr lang="ru-RU" b="1" dirty="0"/>
              <a:t>запрет проведения </a:t>
            </a:r>
            <a:r>
              <a:rPr lang="ru-RU" dirty="0"/>
              <a:t>или автоматическое проведение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5389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Условия выполнения </a:t>
            </a:r>
            <a:r>
              <a:rPr lang="ru-RU" sz="3600" dirty="0" smtClean="0"/>
              <a:t>операций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4" y="1281993"/>
            <a:ext cx="5821074" cy="253690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844151"/>
            <a:ext cx="6554130" cy="206597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28236" y="5090680"/>
            <a:ext cx="6435244" cy="1490903"/>
          </a:xfrm>
          <a:prstGeom prst="wedgeRoundRectCallout">
            <a:avLst>
              <a:gd name="adj1" fmla="val 21307"/>
              <a:gd name="adj2" fmla="val -6886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Помимо отдельных этапов согласования в системе используются </a:t>
            </a:r>
            <a:r>
              <a:rPr lang="ru-RU" sz="1600" b="1" dirty="0"/>
              <a:t>«Условия выполнения операций по документам». </a:t>
            </a:r>
            <a:r>
              <a:rPr lang="ru-RU" sz="1600" dirty="0"/>
              <a:t>Их можно использовать для настройки условия применения маршрута или формирования альтернативных вариантов маршрута.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33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 редактирования условия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26" y="1881013"/>
            <a:ext cx="4801016" cy="39093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744072" y="1932708"/>
            <a:ext cx="3672408" cy="4225672"/>
          </a:xfrm>
          <a:prstGeom prst="wedgeRoundRectCallout">
            <a:avLst>
              <a:gd name="adj1" fmla="val -72596"/>
              <a:gd name="adj2" fmla="val 1113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b="1" dirty="0"/>
              <a:t>Для каждого условия в окне редактирования заполняются определенные условия: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Реквизит</a:t>
            </a:r>
            <a:r>
              <a:rPr lang="ru-RU" dirty="0"/>
              <a:t> </a:t>
            </a:r>
            <a:r>
              <a:rPr lang="ru-RU" dirty="0"/>
              <a:t>–который сравнивается </a:t>
            </a:r>
            <a:r>
              <a:rPr lang="ru-RU" dirty="0"/>
              <a:t>с требуемым </a:t>
            </a:r>
            <a:r>
              <a:rPr lang="ru-RU" dirty="0"/>
              <a:t>значением;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Режим сравнения</a:t>
            </a:r>
            <a:r>
              <a:rPr lang="ru-RU" dirty="0"/>
              <a:t> – определяет способ получения </a:t>
            </a:r>
            <a:r>
              <a:rPr lang="ru-RU" dirty="0"/>
              <a:t>значений;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Вид сравнения – </a:t>
            </a:r>
            <a:r>
              <a:rPr lang="ru-RU" dirty="0"/>
              <a:t>определяет вид сравнения реквизита документа с полученным </a:t>
            </a:r>
            <a:r>
              <a:rPr lang="ru-RU" dirty="0"/>
              <a:t>значением.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Задачи согласования документов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87" y="1008878"/>
            <a:ext cx="7073916" cy="33615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595046"/>
            <a:ext cx="6622354" cy="186706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420834" y="4596978"/>
            <a:ext cx="3024336" cy="1770501"/>
          </a:xfrm>
          <a:prstGeom prst="wedgeRoundRectCallout">
            <a:avLst>
              <a:gd name="adj1" fmla="val -65334"/>
              <a:gd name="adj2" fmla="val -4182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Можно настроить </a:t>
            </a:r>
            <a:r>
              <a:rPr lang="ru-RU" b="1" dirty="0"/>
              <a:t>оповещение </a:t>
            </a:r>
            <a:r>
              <a:rPr lang="ru-RU" dirty="0"/>
              <a:t>исполнителей задач согласования при помощи всплывающих окон – задач.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841127" y="5727881"/>
            <a:ext cx="3024336" cy="936104"/>
          </a:xfrm>
          <a:prstGeom prst="wedgeRoundRectCallout">
            <a:avLst>
              <a:gd name="adj1" fmla="val 21271"/>
              <a:gd name="adj2" fmla="val -8268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Также можно настроить отправку </a:t>
            </a:r>
            <a:r>
              <a:rPr lang="ru-RU" dirty="0"/>
              <a:t>оповещений </a:t>
            </a:r>
            <a:r>
              <a:rPr lang="ru-RU" dirty="0"/>
              <a:t>по </a:t>
            </a:r>
            <a:r>
              <a:rPr lang="ru-RU" b="1" dirty="0"/>
              <a:t>электронной почте.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0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Панель задач согласования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1" y="1063107"/>
            <a:ext cx="8629035" cy="428836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97869" y="4883897"/>
            <a:ext cx="7020272" cy="1827115"/>
          </a:xfrm>
          <a:prstGeom prst="wedgeRoundRectCallout">
            <a:avLst>
              <a:gd name="adj1" fmla="val 13834"/>
              <a:gd name="adj2" fmla="val -6286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Для вывода списка имеющихся на согласование документов используется </a:t>
            </a:r>
            <a:r>
              <a:rPr lang="ru-RU" b="1" dirty="0"/>
              <a:t>«Панель задач согласования и утверждения»</a:t>
            </a:r>
            <a:r>
              <a:rPr lang="ru-RU" dirty="0"/>
              <a:t>. В данной обработке можно посмотреть какие документы находятся на рассмотрении, какие отклонены или уже согласованы. Визуальное оформление настраивается для каждого пользователя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val="7083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Переадресация задач согласования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23" y="1226563"/>
            <a:ext cx="8310767" cy="35214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754537" y="4574974"/>
            <a:ext cx="4176464" cy="1881432"/>
          </a:xfrm>
          <a:prstGeom prst="wedgeRoundRectCallout">
            <a:avLst>
              <a:gd name="adj1" fmla="val -57978"/>
              <a:gd name="adj2" fmla="val -4885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Для тех случаев, когда необходимо переадресовать задачи согласования на другого исполнителя, используется инструмент </a:t>
            </a:r>
            <a:r>
              <a:rPr lang="ru-RU" b="1" dirty="0"/>
              <a:t>«Переадресация задач согласования»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7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Согласование документов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85" y="1060732"/>
            <a:ext cx="6873836" cy="49839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061082" y="4292623"/>
            <a:ext cx="3024336" cy="2304256"/>
          </a:xfrm>
          <a:prstGeom prst="wedgeRoundRectCallout">
            <a:avLst>
              <a:gd name="adj1" fmla="val -63316"/>
              <a:gd name="adj2" fmla="val -4715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В окне </a:t>
            </a:r>
            <a:r>
              <a:rPr lang="ru-RU" b="1" dirty="0"/>
              <a:t>утверждения документа </a:t>
            </a:r>
            <a:r>
              <a:rPr lang="ru-RU" dirty="0"/>
              <a:t>можно получить различные отчеты по состоянию документа, а также выполнить непосредственные операции согласования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Версионирование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39" y="1247451"/>
            <a:ext cx="6576630" cy="497629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734144" y="2780928"/>
            <a:ext cx="2819712" cy="1656184"/>
          </a:xfrm>
          <a:prstGeom prst="wedgeRoundRectCallout">
            <a:avLst>
              <a:gd name="adj1" fmla="val -62758"/>
              <a:gd name="adj2" fmla="val -2173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Имеется возможность настройки </a:t>
            </a:r>
            <a:r>
              <a:rPr lang="ru-RU" b="1" dirty="0"/>
              <a:t>версионирования</a:t>
            </a:r>
            <a:r>
              <a:rPr lang="ru-RU" dirty="0"/>
              <a:t> для любых документов учетной системы.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10184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Виды отчетов подсистемы системы согласования</a:t>
            </a:r>
            <a:endParaRPr lang="ru-RU" sz="3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727839" y="2276872"/>
            <a:ext cx="6443661" cy="3191804"/>
            <a:chOff x="1013202" y="2280455"/>
            <a:chExt cx="6443661" cy="3191804"/>
          </a:xfrm>
        </p:grpSpPr>
        <p:sp>
          <p:nvSpPr>
            <p:cNvPr id="9" name="Freeform 3"/>
            <p:cNvSpPr>
              <a:spLocks/>
            </p:cNvSpPr>
            <p:nvPr/>
          </p:nvSpPr>
          <p:spPr bwMode="gray">
            <a:xfrm flipH="1">
              <a:off x="1013202" y="2280456"/>
              <a:ext cx="2063750" cy="1015534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5393113" y="2280455"/>
              <a:ext cx="2063750" cy="1015535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029266" y="4464052"/>
              <a:ext cx="2063750" cy="1008207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gray">
            <a:xfrm flipH="1">
              <a:off x="5393113" y="4464052"/>
              <a:ext cx="2063750" cy="1008207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white">
            <a:xfrm>
              <a:off x="1113073" y="2384780"/>
              <a:ext cx="195896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структуре и настройкам 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white">
            <a:xfrm>
              <a:off x="5322920" y="2317926"/>
              <a:ext cx="2000264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спискам документов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white">
            <a:xfrm>
              <a:off x="1109431" y="4483172"/>
              <a:ext cx="20002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отдельному документу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white">
            <a:xfrm>
              <a:off x="5376434" y="4565673"/>
              <a:ext cx="20002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исполнительской дисциплине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2592605" y="2802049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gray">
            <a:xfrm>
              <a:off x="5551863" y="2801872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2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2620607" y="4496867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4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gray">
            <a:xfrm>
              <a:off x="5551863" y="4496867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3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153815" y="2823635"/>
              <a:ext cx="2192279" cy="21815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5699" y="2860094"/>
              <a:ext cx="735739" cy="8683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 bwMode="auto">
            <a:xfrm>
              <a:off x="3153815" y="3609853"/>
              <a:ext cx="2153777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узнать, кто согласовал документ, и на каком он этапе рассмотрения?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Анализ утверждаемых документов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11" y="1196752"/>
            <a:ext cx="8683329" cy="3722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39816" y="4993122"/>
            <a:ext cx="5184576" cy="1562232"/>
          </a:xfrm>
          <a:prstGeom prst="wedgeRoundRectCallout">
            <a:avLst>
              <a:gd name="adj1" fmla="val -21203"/>
              <a:gd name="adj2" fmla="val -6529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Отчет </a:t>
            </a:r>
            <a:r>
              <a:rPr lang="ru-RU" b="1" dirty="0"/>
              <a:t>«Документы на утверждении» </a:t>
            </a:r>
            <a:r>
              <a:rPr lang="ru-RU" dirty="0"/>
              <a:t>позволяет получить перечень документов к утверждению с различными группировками, а также имеется возможность настройки отбора по конкретному исполнителю.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358539" y="1476453"/>
            <a:ext cx="23085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Когда речь идет о работе нескольких ответственных лиц над одним электронным документом, организация данного процесса «бумажным» способом – не самый лучший метод.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/>
              <a:t>Кроме того, без автоматизации данного процесса, для получения оперативной информации о согласованности документа требуется много звонков или личных контактов с другими ответственными</a:t>
            </a:r>
          </a:p>
        </p:txBody>
      </p:sp>
      <p:pic>
        <p:nvPicPr>
          <p:cNvPr id="3587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5" y="1540844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3605347" y="4872800"/>
            <a:ext cx="1800225" cy="1871662"/>
            <a:chOff x="7643802" y="3328913"/>
            <a:chExt cx="2521885" cy="26219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643802" y="3428987"/>
              <a:ext cx="2521885" cy="252187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8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4682" y="3328913"/>
              <a:ext cx="1122725" cy="9986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7643803" y="4329592"/>
              <a:ext cx="2502200" cy="14228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ln w="1905"/>
                  <a:solidFill>
                    <a:srgbClr val="C00000"/>
                  </a:solidFill>
                </a:rPr>
                <a:t>Как предотвратить появление нежелательных или некорректных документов?</a:t>
              </a:r>
            </a:p>
          </p:txBody>
        </p:sp>
      </p:grpSp>
      <p:grpSp>
        <p:nvGrpSpPr>
          <p:cNvPr id="3" name="Группа 45"/>
          <p:cNvGrpSpPr>
            <a:grpSpLocks noChangeAspect="1"/>
          </p:cNvGrpSpPr>
          <p:nvPr/>
        </p:nvGrpSpPr>
        <p:grpSpPr bwMode="auto">
          <a:xfrm>
            <a:off x="5561120" y="4897693"/>
            <a:ext cx="1800225" cy="1824037"/>
            <a:chOff x="7643802" y="3395737"/>
            <a:chExt cx="2521885" cy="25560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643802" y="3429105"/>
              <a:ext cx="2521885" cy="25226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5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44594" y="3395737"/>
              <a:ext cx="1201055" cy="9449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7643803" y="4227461"/>
              <a:ext cx="2502200" cy="116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ln w="1905"/>
                  <a:solidFill>
                    <a:srgbClr val="C00000"/>
                  </a:solidFill>
                </a:rPr>
                <a:t>Как обеспечить проверку документов ответственными до появления проблем?</a:t>
              </a:r>
            </a:p>
          </p:txBody>
        </p:sp>
      </p:grpSp>
      <p:grpSp>
        <p:nvGrpSpPr>
          <p:cNvPr id="4" name="Группа 45"/>
          <p:cNvGrpSpPr>
            <a:grpSpLocks noChangeAspect="1"/>
          </p:cNvGrpSpPr>
          <p:nvPr/>
        </p:nvGrpSpPr>
        <p:grpSpPr bwMode="auto">
          <a:xfrm>
            <a:off x="8739207" y="3214687"/>
            <a:ext cx="1800225" cy="1800225"/>
            <a:chOff x="7643802" y="3428998"/>
            <a:chExt cx="2521885" cy="2521864"/>
          </a:xfrm>
        </p:grpSpPr>
        <p:sp>
          <p:nvSpPr>
            <p:cNvPr id="38" name="Прямоугольник 37"/>
            <p:cNvSpPr>
              <a:spLocks/>
            </p:cNvSpPr>
            <p:nvPr/>
          </p:nvSpPr>
          <p:spPr>
            <a:xfrm>
              <a:off x="7643802" y="3428998"/>
              <a:ext cx="2521885" cy="25218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31333" y="3526844"/>
              <a:ext cx="1274168" cy="8232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7643802" y="4329593"/>
              <a:ext cx="2502200" cy="13365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</a:rPr>
                <a:t>Как запретить изменение согласованного документа?</a:t>
              </a:r>
            </a:p>
          </p:txBody>
        </p:sp>
      </p:grpSp>
      <p:grpSp>
        <p:nvGrpSpPr>
          <p:cNvPr id="5" name="Группа 45"/>
          <p:cNvGrpSpPr>
            <a:grpSpLocks noChangeAspect="1"/>
          </p:cNvGrpSpPr>
          <p:nvPr/>
        </p:nvGrpSpPr>
        <p:grpSpPr bwMode="auto">
          <a:xfrm>
            <a:off x="8739207" y="1285861"/>
            <a:ext cx="1800225" cy="1839627"/>
            <a:chOff x="7643802" y="3391020"/>
            <a:chExt cx="2521885" cy="25767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643802" y="3428822"/>
              <a:ext cx="2521885" cy="25215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6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4684" y="3391020"/>
              <a:ext cx="900794" cy="10630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7643803" y="4329591"/>
              <a:ext cx="2502200" cy="1638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</a:rPr>
                <a:t>Как узнать, кто согласовал документ, и на каком он этапе рассмотрения?</a:t>
              </a:r>
            </a:p>
          </p:txBody>
        </p:sp>
      </p:grpSp>
      <p:sp>
        <p:nvSpPr>
          <p:cNvPr id="37" name="Rectangle 50"/>
          <p:cNvSpPr txBox="1">
            <a:spLocks noChangeArrowheads="1"/>
          </p:cNvSpPr>
          <p:nvPr/>
        </p:nvSpPr>
        <p:spPr>
          <a:xfrm>
            <a:off x="1666844" y="896926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5"/>
          <p:cNvGrpSpPr>
            <a:grpSpLocks noChangeAspect="1"/>
          </p:cNvGrpSpPr>
          <p:nvPr/>
        </p:nvGrpSpPr>
        <p:grpSpPr bwMode="auto">
          <a:xfrm>
            <a:off x="7469224" y="4908519"/>
            <a:ext cx="1800225" cy="1800225"/>
            <a:chOff x="7643802" y="3429000"/>
            <a:chExt cx="2521885" cy="252138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643802" y="3429000"/>
              <a:ext cx="2521885" cy="252138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944040" y="3526844"/>
              <a:ext cx="1955168" cy="8232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7643803" y="4329591"/>
              <a:ext cx="2502200" cy="1336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</a:rPr>
                <a:t>Как организовать коллективную работу над важным документом</a:t>
              </a:r>
              <a:r>
                <a:rPr lang="ru-RU" sz="1200" b="1" dirty="0">
                  <a:ln w="1905"/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для автоматизации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298" y="406435"/>
            <a:ext cx="10413331" cy="89514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Анализ просрочек на маршрутах согласования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48" y="1190486"/>
            <a:ext cx="7675989" cy="353584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855641" y="4615234"/>
            <a:ext cx="3432323" cy="2023295"/>
          </a:xfrm>
          <a:prstGeom prst="wedgeRoundRectCallout">
            <a:avLst>
              <a:gd name="adj1" fmla="val 59770"/>
              <a:gd name="adj2" fmla="val -4211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Отчет </a:t>
            </a:r>
            <a:r>
              <a:rPr lang="ru-RU" b="1" dirty="0"/>
              <a:t>«Анализ просрочек» </a:t>
            </a:r>
            <a:r>
              <a:rPr lang="ru-RU" dirty="0"/>
              <a:t>выводит информация по общему количеству исполненных задач, по количеству своевременно исполненных, а также по процентам исполнения.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41064" y="3333063"/>
            <a:ext cx="8020056" cy="1109201"/>
          </a:xfrm>
        </p:spPr>
        <p:txBody>
          <a:bodyPr/>
          <a:lstStyle/>
          <a:p>
            <a:r>
              <a:rPr lang="en-US" b="1" kern="0" dirty="0"/>
              <a:t>E-mail</a:t>
            </a:r>
            <a:r>
              <a:rPr lang="ru-RU" b="1" kern="0" dirty="0" smtClean="0"/>
              <a:t>: </a:t>
            </a:r>
            <a:r>
              <a:rPr lang="en-US" altLang="ru-RU" dirty="0"/>
              <a:t>fin@1c-rating.kz</a:t>
            </a:r>
          </a:p>
          <a:p>
            <a:r>
              <a:rPr lang="ru-RU" b="1" kern="0" dirty="0"/>
              <a:t>На сайте</a:t>
            </a:r>
            <a:r>
              <a:rPr lang="ru-RU" b="1" kern="0" dirty="0" smtClean="0"/>
              <a:t>: </a:t>
            </a:r>
            <a:r>
              <a:rPr lang="ru-RU" dirty="0" err="1" smtClean="0"/>
              <a:t>http</a:t>
            </a:r>
            <a:r>
              <a:rPr lang="en-US" dirty="0" smtClean="0"/>
              <a:t>s</a:t>
            </a:r>
            <a:r>
              <a:rPr lang="ru-RU" dirty="0" smtClean="0"/>
              <a:t>://</a:t>
            </a:r>
            <a:r>
              <a:rPr lang="ru-RU" dirty="0"/>
              <a:t>1c-rating.kz/sol/compfin</a:t>
            </a:r>
          </a:p>
          <a:p>
            <a:endParaRPr lang="ru-RU" b="1" kern="0" dirty="0"/>
          </a:p>
          <a:p>
            <a:endParaRPr lang="ru-RU" b="1" kern="0" dirty="0"/>
          </a:p>
          <a:p>
            <a:endParaRPr lang="ru-RU" dirty="0"/>
          </a:p>
        </p:txBody>
      </p:sp>
      <p:sp>
        <p:nvSpPr>
          <p:cNvPr id="14" name="Заголовок 5"/>
          <p:cNvSpPr txBox="1">
            <a:spLocks/>
          </p:cNvSpPr>
          <p:nvPr/>
        </p:nvSpPr>
        <p:spPr bwMode="gray">
          <a:xfrm>
            <a:off x="2855640" y="3212977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892" y="1428736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62"/>
          <p:cNvGrpSpPr>
            <a:grpSpLocks/>
          </p:cNvGrpSpPr>
          <p:nvPr/>
        </p:nvGrpSpPr>
        <p:grpSpPr bwMode="auto">
          <a:xfrm>
            <a:off x="6596066" y="2357460"/>
            <a:ext cx="3709988" cy="4214812"/>
            <a:chOff x="5286380" y="2500306"/>
            <a:chExt cx="3710395" cy="4214841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5286380" y="2500306"/>
              <a:ext cx="3710395" cy="421484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906" name="TextBox 32"/>
            <p:cNvSpPr txBox="1">
              <a:spLocks noChangeArrowheads="1"/>
            </p:cNvSpPr>
            <p:nvPr/>
          </p:nvSpPr>
          <p:spPr bwMode="auto">
            <a:xfrm>
              <a:off x="5435600" y="2571744"/>
              <a:ext cx="3422680" cy="3693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</a:rPr>
                <a:t>Назначение подсистемы</a:t>
              </a:r>
            </a:p>
          </p:txBody>
        </p:sp>
      </p:grp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6596066" y="3011511"/>
            <a:ext cx="3714750" cy="796925"/>
            <a:chOff x="5286380" y="3153872"/>
            <a:chExt cx="3714776" cy="797219"/>
          </a:xfrm>
        </p:grpSpPr>
        <p:pic>
          <p:nvPicPr>
            <p:cNvPr id="3690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3153872"/>
              <a:ext cx="1162426" cy="48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5357818" y="3643314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пользователей над документами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6429388" y="3191532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1. Организация процессов совместной работы</a:t>
              </a:r>
            </a:p>
          </p:txBody>
        </p:sp>
      </p:grpSp>
      <p:grpSp>
        <p:nvGrpSpPr>
          <p:cNvPr id="4" name="Группа 60"/>
          <p:cNvGrpSpPr>
            <a:grpSpLocks/>
          </p:cNvGrpSpPr>
          <p:nvPr/>
        </p:nvGrpSpPr>
        <p:grpSpPr bwMode="auto">
          <a:xfrm>
            <a:off x="6804029" y="3940197"/>
            <a:ext cx="3649662" cy="560388"/>
            <a:chOff x="5494768" y="4082566"/>
            <a:chExt cx="3649232" cy="560880"/>
          </a:xfrm>
        </p:grpSpPr>
        <p:pic>
          <p:nvPicPr>
            <p:cNvPr id="36900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4768" y="4082566"/>
              <a:ext cx="888525" cy="48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6429388" y="4120226"/>
              <a:ext cx="271461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2. Автоматизация процесса визирования документов</a:t>
              </a:r>
            </a:p>
          </p:txBody>
        </p:sp>
      </p:grpSp>
      <p:grpSp>
        <p:nvGrpSpPr>
          <p:cNvPr id="5" name="Группа 57"/>
          <p:cNvGrpSpPr>
            <a:grpSpLocks/>
          </p:cNvGrpSpPr>
          <p:nvPr/>
        </p:nvGrpSpPr>
        <p:grpSpPr bwMode="auto">
          <a:xfrm>
            <a:off x="6667504" y="4508522"/>
            <a:ext cx="3643312" cy="920750"/>
            <a:chOff x="5357818" y="4579904"/>
            <a:chExt cx="3643338" cy="920798"/>
          </a:xfrm>
        </p:grpSpPr>
        <p:pic>
          <p:nvPicPr>
            <p:cNvPr id="3689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92462" y="4579904"/>
              <a:ext cx="765488" cy="68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5357818" y="5192925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несанкционированного изменения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429388" y="4741143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3. Защита утверждаемых документов от</a:t>
              </a:r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6667504" y="5446735"/>
            <a:ext cx="3643312" cy="1054100"/>
            <a:chOff x="5357818" y="5590099"/>
            <a:chExt cx="3643338" cy="1053611"/>
          </a:xfrm>
        </p:grpSpPr>
        <p:pic>
          <p:nvPicPr>
            <p:cNvPr id="36894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63011" y="5590099"/>
              <a:ext cx="623501" cy="74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 bwMode="auto">
            <a:xfrm>
              <a:off x="5357818" y="6335933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согласования и утверждения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429388" y="5884151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4. Управление задачами пользователей в процессе</a:t>
              </a:r>
            </a:p>
          </p:txBody>
        </p:sp>
      </p:grpSp>
      <p:sp>
        <p:nvSpPr>
          <p:cNvPr id="52" name="Rectangle 50"/>
          <p:cNvSpPr txBox="1">
            <a:spLocks noChangeArrowheads="1"/>
          </p:cNvSpPr>
          <p:nvPr/>
        </p:nvSpPr>
        <p:spPr>
          <a:xfrm>
            <a:off x="1666844" y="896926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Назначение подсистемы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892" y="1428736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6596066" y="2357430"/>
            <a:ext cx="3714750" cy="4214812"/>
            <a:chOff x="5286380" y="2500306"/>
            <a:chExt cx="3714776" cy="4214841"/>
          </a:xfrm>
        </p:grpSpPr>
        <p:sp>
          <p:nvSpPr>
            <p:cNvPr id="65" name="Прямоугольник 64"/>
            <p:cNvSpPr/>
            <p:nvPr/>
          </p:nvSpPr>
          <p:spPr bwMode="auto">
            <a:xfrm>
              <a:off x="5286380" y="2500306"/>
              <a:ext cx="3710014" cy="421484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93" name="TextBox 65"/>
            <p:cNvSpPr txBox="1">
              <a:spLocks noChangeArrowheads="1"/>
            </p:cNvSpPr>
            <p:nvPr/>
          </p:nvSpPr>
          <p:spPr bwMode="auto">
            <a:xfrm>
              <a:off x="5286380" y="2571744"/>
              <a:ext cx="3714776" cy="3693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Возможности подсистемы</a:t>
              </a:r>
            </a:p>
          </p:txBody>
        </p:sp>
      </p:grpSp>
      <p:grpSp>
        <p:nvGrpSpPr>
          <p:cNvPr id="3" name="Группа 66"/>
          <p:cNvGrpSpPr>
            <a:grpSpLocks/>
          </p:cNvGrpSpPr>
          <p:nvPr/>
        </p:nvGrpSpPr>
        <p:grpSpPr bwMode="auto">
          <a:xfrm>
            <a:off x="6619880" y="2928931"/>
            <a:ext cx="3690937" cy="879475"/>
            <a:chOff x="5309744" y="3071810"/>
            <a:chExt cx="3691412" cy="879281"/>
          </a:xfrm>
        </p:grpSpPr>
        <p:pic>
          <p:nvPicPr>
            <p:cNvPr id="3688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9744" y="3071810"/>
              <a:ext cx="83389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5357818" y="3643314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согласования и утверждения</a:t>
              </a: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6429388" y="3191532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1. Создание произвольных маршрутов </a:t>
              </a:r>
            </a:p>
          </p:txBody>
        </p:sp>
      </p:grpSp>
      <p:grpSp>
        <p:nvGrpSpPr>
          <p:cNvPr id="4" name="Группа 73"/>
          <p:cNvGrpSpPr>
            <a:grpSpLocks/>
          </p:cNvGrpSpPr>
          <p:nvPr/>
        </p:nvGrpSpPr>
        <p:grpSpPr bwMode="auto">
          <a:xfrm>
            <a:off x="6953255" y="3846505"/>
            <a:ext cx="3500437" cy="654050"/>
            <a:chOff x="5643571" y="3989274"/>
            <a:chExt cx="3500429" cy="654172"/>
          </a:xfrm>
        </p:grpSpPr>
        <p:pic>
          <p:nvPicPr>
            <p:cNvPr id="3688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1" y="3989274"/>
              <a:ext cx="785817" cy="63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6429388" y="4120226"/>
              <a:ext cx="271461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2. Управление движением документов по маршрутам</a:t>
              </a:r>
            </a:p>
          </p:txBody>
        </p:sp>
      </p:grpSp>
      <p:grpSp>
        <p:nvGrpSpPr>
          <p:cNvPr id="5" name="Группа 76"/>
          <p:cNvGrpSpPr>
            <a:grpSpLocks/>
          </p:cNvGrpSpPr>
          <p:nvPr/>
        </p:nvGrpSpPr>
        <p:grpSpPr bwMode="auto">
          <a:xfrm>
            <a:off x="6667504" y="4508492"/>
            <a:ext cx="3643312" cy="920750"/>
            <a:chOff x="5357818" y="4579903"/>
            <a:chExt cx="3643338" cy="920799"/>
          </a:xfrm>
        </p:grpSpPr>
        <p:pic>
          <p:nvPicPr>
            <p:cNvPr id="36884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4579903"/>
              <a:ext cx="616237" cy="73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5357818" y="5192925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и информирование о ходе процесса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429388" y="4741143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3. Управление задачами пользователя </a:t>
              </a:r>
            </a:p>
          </p:txBody>
        </p:sp>
      </p:grpSp>
      <p:grpSp>
        <p:nvGrpSpPr>
          <p:cNvPr id="6" name="Группа 80"/>
          <p:cNvGrpSpPr>
            <a:grpSpLocks/>
          </p:cNvGrpSpPr>
          <p:nvPr/>
        </p:nvGrpSpPr>
        <p:grpSpPr bwMode="auto">
          <a:xfrm>
            <a:off x="6667504" y="5500681"/>
            <a:ext cx="3643312" cy="1000125"/>
            <a:chOff x="5357818" y="5643578"/>
            <a:chExt cx="3643338" cy="1000132"/>
          </a:xfrm>
        </p:grpSpPr>
        <p:pic>
          <p:nvPicPr>
            <p:cNvPr id="36881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35601" y="5643578"/>
              <a:ext cx="850912" cy="69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 bwMode="auto">
            <a:xfrm>
              <a:off x="5357818" y="6335933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о ходе согласования и утверждения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6429388" y="5884151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Arial" pitchFamily="34" charset="0"/>
                  <a:cs typeface="Arial" pitchFamily="34" charset="0"/>
                </a:rPr>
                <a:t>4. Мониторинг процесса и формирование отчетности</a:t>
              </a:r>
            </a:p>
          </p:txBody>
        </p:sp>
      </p:grpSp>
      <p:sp>
        <p:nvSpPr>
          <p:cNvPr id="52" name="Rectangle 50"/>
          <p:cNvSpPr txBox="1">
            <a:spLocks noChangeArrowheads="1"/>
          </p:cNvSpPr>
          <p:nvPr/>
        </p:nvSpPr>
        <p:spPr>
          <a:xfrm>
            <a:off x="1666844" y="896926"/>
            <a:ext cx="8401050" cy="674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Возможности подсистемы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Согласуемые документы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46050"/>
            <a:ext cx="6628192" cy="276445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1" y="3360899"/>
            <a:ext cx="6503368" cy="25470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599015" y="5077570"/>
            <a:ext cx="3384376" cy="1415176"/>
          </a:xfrm>
          <a:prstGeom prst="wedgeRoundRectCallout">
            <a:avLst>
              <a:gd name="adj1" fmla="val -50510"/>
              <a:gd name="adj2" fmla="val -7252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b="1" dirty="0"/>
              <a:t>Любой документ </a:t>
            </a:r>
            <a:r>
              <a:rPr lang="ru-RU" dirty="0"/>
              <a:t>информационной базы возможно включить в процесс согласования и утверждения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Этапы согласования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3" y="1027034"/>
            <a:ext cx="7178662" cy="2240474"/>
          </a:xfrm>
          <a:prstGeom prst="rect">
            <a:avLst/>
          </a:prstGeom>
          <a:ln w="15875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3" y="3603376"/>
            <a:ext cx="6647764" cy="2423664"/>
          </a:xfrm>
          <a:prstGeom prst="rect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948070" y="3268571"/>
            <a:ext cx="3491880" cy="2858090"/>
          </a:xfrm>
          <a:prstGeom prst="wedgeRoundRectCallout">
            <a:avLst>
              <a:gd name="adj1" fmla="val -63589"/>
              <a:gd name="adj2" fmla="val 2967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Система позволяет создать </a:t>
            </a:r>
            <a:r>
              <a:rPr lang="ru-RU" b="1" dirty="0"/>
              <a:t>неограниченное число этапов согласования</a:t>
            </a:r>
            <a:r>
              <a:rPr lang="ru-RU" dirty="0"/>
              <a:t> для каждого вида согласуемых документов. В элементах справочника можно указать состояния, отображаемые в отчетности по согласованию документа при различных вариантах.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Маршруты</a:t>
            </a:r>
            <a:r>
              <a:rPr lang="ru-RU" dirty="0" smtClean="0"/>
              <a:t> согласования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2031"/>
            <a:ext cx="5886939" cy="552979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233785" y="3170249"/>
            <a:ext cx="3319778" cy="3361576"/>
          </a:xfrm>
          <a:prstGeom prst="wedgeRoundRectCallout">
            <a:avLst>
              <a:gd name="adj1" fmla="val -98405"/>
              <a:gd name="adj2" fmla="val 1767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Система согласования позволяет настроить </a:t>
            </a:r>
            <a:r>
              <a:rPr lang="ru-RU" b="1" dirty="0"/>
              <a:t>карту согласования</a:t>
            </a:r>
            <a:r>
              <a:rPr lang="ru-RU" dirty="0"/>
              <a:t>, состоящую из любого количества этапов согласования. За каждым этапом закрепляются ответственные.</a:t>
            </a:r>
          </a:p>
          <a:p>
            <a:pPr eaLnBrk="0" hangingPunct="0"/>
            <a:r>
              <a:rPr lang="ru-RU" dirty="0"/>
              <a:t>Карта может быть разветвленной, т.е. иметь несколько веток, зависящих от условий.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Маршрут</a:t>
            </a:r>
            <a:r>
              <a:rPr lang="ru-RU" dirty="0" smtClean="0"/>
              <a:t> согласования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26" y="1097965"/>
            <a:ext cx="7361558" cy="452667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140042" y="3641104"/>
            <a:ext cx="3024336" cy="2592288"/>
          </a:xfrm>
          <a:prstGeom prst="wedgeRoundRectCallout">
            <a:avLst>
              <a:gd name="adj1" fmla="val -62558"/>
              <a:gd name="adj2" fmla="val -2268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На закладке «Дополнительно», настраиваются правила продолжения маршрута при пересмотре, а так же оформление </a:t>
            </a:r>
            <a:r>
              <a:rPr lang="ru-RU" b="1" dirty="0"/>
              <a:t>карты маршрута</a:t>
            </a:r>
            <a:r>
              <a:rPr lang="ru-RU" dirty="0"/>
              <a:t> (ширина и длинна элементов карты) </a:t>
            </a:r>
          </a:p>
        </p:txBody>
      </p:sp>
    </p:spTree>
    <p:extLst>
      <p:ext uri="{BB962C8B-B14F-4D97-AF65-F5344CB8AC3E}">
        <p14:creationId xmlns:p14="http://schemas.microsoft.com/office/powerpoint/2010/main" val="37109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Карточка этапа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D69C55-0895-4EF2-BA5A-384370017B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7" y="1030131"/>
            <a:ext cx="6888655" cy="415422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143672" y="5184358"/>
            <a:ext cx="7104852" cy="1445043"/>
          </a:xfrm>
          <a:prstGeom prst="wedgeRoundRectCallout">
            <a:avLst>
              <a:gd name="adj1" fmla="val -21354"/>
              <a:gd name="adj2" fmla="val -6764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При настройке маршрута для каждого этапа согласования заполняется </a:t>
            </a:r>
            <a:r>
              <a:rPr lang="ru-RU" b="1" dirty="0"/>
              <a:t>«Карточка этапа». </a:t>
            </a:r>
            <a:r>
              <a:rPr lang="ru-RU" dirty="0"/>
              <a:t>Карточка позволяет </a:t>
            </a:r>
            <a:r>
              <a:rPr lang="ru-RU" dirty="0"/>
              <a:t>редактировать </a:t>
            </a:r>
            <a:r>
              <a:rPr lang="ru-RU" dirty="0"/>
              <a:t>свойства каждого этапа. На основной закладке указываются пользователи, которые должны согласовать документ, а также расположение этапа в структуре маршрута.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5676</TotalTime>
  <Words>698</Words>
  <Application>Microsoft Office PowerPoint</Application>
  <PresentationFormat>Широкоэкранный</PresentationFormat>
  <Paragraphs>88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Шаблон по брендбукингу Рейтинг</vt:lpstr>
      <vt:lpstr>Линейка «1С-Рейтинг: Финансы и Бюджетирование» Согласование и утверждение документов</vt:lpstr>
      <vt:lpstr>Предпосылки для автоматизации </vt:lpstr>
      <vt:lpstr>Назначение подсистемы </vt:lpstr>
      <vt:lpstr>Возможности подсистемы </vt:lpstr>
      <vt:lpstr>Согласуемые документы</vt:lpstr>
      <vt:lpstr>Этапы согласования</vt:lpstr>
      <vt:lpstr>Маршруты согласования</vt:lpstr>
      <vt:lpstr>Маршрут согласования</vt:lpstr>
      <vt:lpstr>Карточка этапа </vt:lpstr>
      <vt:lpstr>Карточка этапа</vt:lpstr>
      <vt:lpstr>Условия выполнения операций</vt:lpstr>
      <vt:lpstr>Форма редактирования условия</vt:lpstr>
      <vt:lpstr>Задачи согласования документов</vt:lpstr>
      <vt:lpstr>Панель задач согласования</vt:lpstr>
      <vt:lpstr>Переадресация задач согласования</vt:lpstr>
      <vt:lpstr>Согласование документов</vt:lpstr>
      <vt:lpstr>Версионирование</vt:lpstr>
      <vt:lpstr>Виды отчетов подсистемы системы согласования</vt:lpstr>
      <vt:lpstr>Анализ утверждаемых документов</vt:lpstr>
      <vt:lpstr>Анализ просрочек на маршрутах согласования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«1С-Рейтинг: Финансы и Бюджетирование» Согласование и утверждение документов</dc:title>
  <dc:creator>Ольга Н. Михальчук</dc:creator>
  <cp:lastModifiedBy>Ольга Н. Михальчук</cp:lastModifiedBy>
  <cp:revision>10</cp:revision>
  <dcterms:created xsi:type="dcterms:W3CDTF">2025-05-08T09:52:10Z</dcterms:created>
  <dcterms:modified xsi:type="dcterms:W3CDTF">2025-05-12T08:28:12Z</dcterms:modified>
</cp:coreProperties>
</file>